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daigenki-PC" initials="i" lastIdx="1" clrIdx="0">
    <p:extLst>
      <p:ext uri="{19B8F6BF-5375-455C-9EA6-DF929625EA0E}">
        <p15:presenceInfo xmlns:p15="http://schemas.microsoft.com/office/powerpoint/2012/main" userId="57f92fc4ab7981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 varScale="1">
        <p:scale>
          <a:sx n="82" d="100"/>
          <a:sy n="82" d="100"/>
        </p:scale>
        <p:origin x="22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80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14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86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81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8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59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22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97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17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7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48493-D09B-4537-BCE5-3F4779AABF7C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FAB07-4573-4019-9DDC-00E7BD1E1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65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15F73495-6639-42C1-846A-F53A4C274E0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" t="26241" r="20953" b="33819"/>
          <a:stretch/>
        </p:blipFill>
        <p:spPr bwMode="auto">
          <a:xfrm>
            <a:off x="4109764" y="7329214"/>
            <a:ext cx="2614221" cy="14613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図 3" descr="Macintosh HD:Users:ryosukemiyake:Desktop:表紙g.png">
            <a:extLst>
              <a:ext uri="{FF2B5EF4-FFF2-40B4-BE49-F238E27FC236}">
                <a16:creationId xmlns:a16="http://schemas.microsoft.com/office/drawing/2014/main" id="{BAC691AD-C03B-4260-891C-0A10E112D96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29" b="3696"/>
          <a:stretch/>
        </p:blipFill>
        <p:spPr bwMode="auto">
          <a:xfrm>
            <a:off x="76480" y="1158074"/>
            <a:ext cx="4448729" cy="2721089"/>
          </a:xfrm>
          <a:prstGeom prst="rect">
            <a:avLst/>
          </a:prstGeom>
          <a:ln>
            <a:noFill/>
          </a:ln>
          <a:effectLst>
            <a:outerShdw blurRad="558800" algn="tl" rotWithShape="0">
              <a:schemeClr val="tx2">
                <a:lumMod val="75000"/>
                <a:alpha val="10000"/>
              </a:scheme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F92596-D777-44E1-8396-9F461CF47305}"/>
              </a:ext>
            </a:extLst>
          </p:cNvPr>
          <p:cNvSpPr/>
          <p:nvPr/>
        </p:nvSpPr>
        <p:spPr>
          <a:xfrm>
            <a:off x="382083" y="243194"/>
            <a:ext cx="6221784" cy="2291781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/>
            <a:r>
              <a:rPr lang="ja-JP" altLang="en-US" sz="1013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　</a:t>
            </a:r>
            <a:r>
              <a:rPr lang="ja-JP" altLang="en-US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文部科学省認定　</a:t>
            </a:r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障害者スポーツ医科学研究拠点　国際シンポジウム</a:t>
            </a:r>
            <a:r>
              <a:rPr lang="ja-JP" altLang="en-US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 </a:t>
            </a:r>
            <a:r>
              <a:rPr lang="en-US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ＭＳ ゴシック" panose="020B0609070205080204" pitchFamily="49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和歌山</a:t>
            </a:r>
            <a:r>
              <a:rPr lang="en-US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ＭＳ ゴシック" panose="020B0609070205080204" pitchFamily="49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ja-JP" altLang="en-US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ＭＳ ゴシック" panose="020B0609070205080204" pitchFamily="49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ja-JP" sz="2000" b="1" dirty="0">
              <a:ln w="902" cap="flat" cmpd="sng" algn="ctr">
                <a:solidFill>
                  <a:srgbClr val="0A62FE">
                    <a:alpha val="55000"/>
                  </a:srgbClr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blurRad="101600" dist="76200" dir="5400000" sx="0" sy="0">
                  <a:schemeClr val="accent1">
                    <a:satMod val="190000"/>
                    <a:tint val="100000"/>
                    <a:alpha val="74000"/>
                  </a:schemeClr>
                </a:outerShdw>
              </a:effectLst>
              <a:latin typeface="ＭＳ ゴシック" panose="020B0609070205080204" pitchFamily="49" charset="-12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～</a:t>
            </a:r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拠点の１０年を記念して</a:t>
            </a:r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～</a:t>
            </a:r>
            <a:endParaRPr lang="ja-JP" altLang="ja-JP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ＭＳ ゴシック" panose="020B0609070205080204" pitchFamily="49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ja-JP" altLang="ja-JP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</a:pPr>
            <a:r>
              <a:rPr lang="en-GB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ＭＳ ゴシック" panose="020B0609070205080204" pitchFamily="49" charset="-128"/>
                <a:ea typeface="游明朝" panose="02020400000000000000" pitchFamily="18" charset="-128"/>
                <a:cs typeface="Arial" panose="020B0604020202020204" pitchFamily="34" charset="0"/>
              </a:rPr>
              <a:t>                  11</a:t>
            </a:r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月</a:t>
            </a:r>
            <a:r>
              <a:rPr lang="en-GB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19</a:t>
            </a:r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日（土）</a:t>
            </a:r>
            <a:r>
              <a:rPr lang="en-GB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9</a:t>
            </a:r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lang="en-GB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00</a:t>
            </a:r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～</a:t>
            </a:r>
            <a:r>
              <a:rPr lang="en-GB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15</a:t>
            </a:r>
            <a:r>
              <a:rPr lang="ja-JP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：</a:t>
            </a:r>
            <a:r>
              <a:rPr lang="en-GB" altLang="ja-JP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40 </a:t>
            </a:r>
            <a:r>
              <a:rPr lang="ja-JP" altLang="en-US" sz="20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游明朝" panose="02020400000000000000" pitchFamily="18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endParaRPr lang="en-US" altLang="ja-JP" sz="2000" b="1" dirty="0">
              <a:ln w="902" cap="flat" cmpd="sng" algn="ctr">
                <a:solidFill>
                  <a:srgbClr val="0A62FE">
                    <a:alpha val="55000"/>
                  </a:srgbClr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blurRad="101600" dist="76200" dir="5400000" sx="0" sy="0">
                  <a:schemeClr val="accent1">
                    <a:satMod val="190000"/>
                    <a:tint val="100000"/>
                    <a:alpha val="74000"/>
                  </a:schemeClr>
                </a:outerShdw>
              </a:effectLst>
              <a:latin typeface="游明朝" panose="02020400000000000000" pitchFamily="18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</a:pPr>
            <a:r>
              <a:rPr lang="en-US" altLang="ja-JP" sz="2000" b="1" kern="0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ea typeface="ＭＳ ゴシック" panose="020B0609070205080204" pitchFamily="49" charset="-128"/>
                <a:cs typeface="Arial" panose="020B0604020202020204" pitchFamily="34" charset="0"/>
              </a:rPr>
              <a:t>                                                </a:t>
            </a:r>
            <a:r>
              <a:rPr lang="ja-JP" altLang="ja-JP" sz="2000" b="1" kern="0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ea typeface="ＭＳ ゴシック" panose="020B0609070205080204" pitchFamily="49" charset="-128"/>
                <a:cs typeface="Arial" panose="020B0604020202020204" pitchFamily="34" charset="0"/>
              </a:rPr>
              <a:t>和歌山県立医科大学 薬学部 大講義室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EB6699-3A34-4586-AA60-A6FE489B53A8}"/>
              </a:ext>
            </a:extLst>
          </p:cNvPr>
          <p:cNvSpPr/>
          <p:nvPr/>
        </p:nvSpPr>
        <p:spPr>
          <a:xfrm>
            <a:off x="333800" y="3996796"/>
            <a:ext cx="6669573" cy="1944122"/>
          </a:xfrm>
          <a:prstGeom prst="rect">
            <a:avLst/>
          </a:prstGeom>
          <a:effectLst>
            <a:outerShdw blurRad="50800" dist="50800" dir="5400000" algn="ctr" rotWithShape="0">
              <a:schemeClr val="accent4">
                <a:lumMod val="40000"/>
                <a:lumOff val="60000"/>
              </a:schemeClr>
            </a:outerShdw>
          </a:effectLst>
        </p:spPr>
        <p:txBody>
          <a:bodyPr wrap="square">
            <a:normAutofit/>
          </a:bodyPr>
          <a:lstStyle/>
          <a:p>
            <a:pPr marL="160727" indent="-160727" defTabSz="182241">
              <a:buFont typeface="Wingdings" panose="05000000000000000000" pitchFamily="2" charset="2"/>
              <a:buChar char="u"/>
            </a:pPr>
            <a:r>
              <a:rPr lang="en-GB" altLang="ja-JP" sz="1050" b="1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David Legg </a:t>
            </a:r>
            <a:r>
              <a:rPr lang="en-GB" altLang="ja-JP" sz="1050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(IFAPA President)</a:t>
            </a:r>
            <a:r>
              <a:rPr lang="en-US" altLang="ja-JP" sz="1050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 </a:t>
            </a:r>
          </a:p>
          <a:p>
            <a:pPr defTabSz="182241">
              <a:spcAft>
                <a:spcPts val="600"/>
              </a:spcAft>
            </a:pPr>
            <a:r>
              <a:rPr lang="en-GB" altLang="ja-JP" sz="105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- </a:t>
            </a:r>
            <a:r>
              <a:rPr lang="en-GB" altLang="ja-JP" sz="105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The future of adapted physical activity</a:t>
            </a:r>
            <a:endParaRPr lang="en-GB" altLang="ja-JP" sz="1050" dirty="0">
              <a:latin typeface="Arial" panose="020B0604020202020204" pitchFamily="34" charset="0"/>
              <a:ea typeface="ＭＳゴシック"/>
              <a:cs typeface="Arial" panose="020B0604020202020204" pitchFamily="34" charset="0"/>
            </a:endParaRPr>
          </a:p>
          <a:p>
            <a:pPr marL="160727" indent="-160727" defTabSz="182241">
              <a:lnSpc>
                <a:spcPts val="1260"/>
              </a:lnSpc>
              <a:buFont typeface="Wingdings" panose="05000000000000000000" pitchFamily="2" charset="2"/>
              <a:buChar char="u"/>
            </a:pPr>
            <a:r>
              <a:rPr lang="en-GB" altLang="ja-JP" sz="1050" b="1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Vicky </a:t>
            </a:r>
            <a:r>
              <a:rPr lang="en-GB" altLang="ja-JP" sz="1050" b="1" dirty="0" err="1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Goosey-Tolfrey</a:t>
            </a:r>
            <a:r>
              <a:rPr lang="en-GB" altLang="ja-JP" sz="1050" b="1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 </a:t>
            </a:r>
            <a:r>
              <a:rPr lang="en-GB" altLang="ja-JP" sz="1050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(Loughborough Uni) </a:t>
            </a:r>
          </a:p>
          <a:p>
            <a:pPr defTabSz="182241">
              <a:spcAft>
                <a:spcPts val="600"/>
              </a:spcAft>
            </a:pP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- Preparing wheelchair athletes for success at the Tokyo Paralympic Games</a:t>
            </a:r>
            <a:endParaRPr lang="ja-JP" altLang="ja-JP" sz="1050" dirty="0"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160727" indent="-160727" defTabSz="182241">
              <a:buFont typeface="Wingdings" panose="05000000000000000000" pitchFamily="2" charset="2"/>
              <a:buChar char="u"/>
            </a:pPr>
            <a:r>
              <a:rPr lang="en-GB" altLang="ja-JP" sz="1050" b="1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Kathleen Martin </a:t>
            </a:r>
            <a:r>
              <a:rPr lang="en-GB" altLang="ja-JP" sz="1050" b="1" dirty="0" err="1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Ginis</a:t>
            </a:r>
            <a:r>
              <a:rPr lang="en-GB" altLang="ja-JP" sz="1050" b="1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 </a:t>
            </a:r>
            <a:r>
              <a:rPr lang="en-GB" altLang="ja-JP" sz="1050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(UBC) </a:t>
            </a:r>
          </a:p>
          <a:p>
            <a:pPr defTabSz="182241">
              <a:spcAft>
                <a:spcPts val="600"/>
              </a:spcAft>
            </a:pP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- </a:t>
            </a:r>
            <a:r>
              <a:rPr lang="en-GB" altLang="ja-JP" sz="1050" spc="-2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Motivating change: Interventions to increase physical activity in people living with SCI and other disabilities</a:t>
            </a:r>
            <a:endParaRPr lang="ja-JP" altLang="ja-JP" sz="1050" spc="-20" dirty="0"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160727" indent="-160727" defTabSz="182241">
              <a:buFont typeface="Wingdings" panose="05000000000000000000" pitchFamily="2" charset="2"/>
              <a:buChar char="u"/>
            </a:pPr>
            <a:r>
              <a:rPr lang="en-US" altLang="ja-JP" sz="1050" b="1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Joo</a:t>
            </a:r>
            <a:r>
              <a:rPr lang="en-US" altLang="ja-JP" sz="105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Yeon </a:t>
            </a:r>
            <a:r>
              <a:rPr lang="en-US" altLang="ja-JP" sz="1050" b="1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Jin</a:t>
            </a:r>
            <a:r>
              <a:rPr lang="en-US" altLang="ja-JP" sz="105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5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(Uni of Seoul) </a:t>
            </a:r>
            <a:r>
              <a:rPr lang="en-US" altLang="ja-JP" sz="105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altLang="ja-JP" sz="1050" b="1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Hye</a:t>
            </a:r>
            <a:r>
              <a:rPr lang="en-US" altLang="ja-JP" sz="105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Kyung Yang </a:t>
            </a:r>
            <a:r>
              <a:rPr lang="en-US" altLang="ja-JP" sz="105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(SNU)</a:t>
            </a:r>
          </a:p>
          <a:p>
            <a:pPr defTabSz="182241"/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- </a:t>
            </a:r>
            <a:r>
              <a:rPr lang="en-US" altLang="ja-JP" sz="1050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A need of rehabilitative exercises for individuals with disabilities </a:t>
            </a:r>
          </a:p>
          <a:p>
            <a:pPr defTabSz="182241"/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- </a:t>
            </a:r>
            <a:r>
              <a:rPr lang="en-US" altLang="ja-JP" sz="1050" dirty="0">
                <a:latin typeface="Arial" panose="020B0604020202020204" pitchFamily="34" charset="0"/>
                <a:ea typeface="ＭＳゴシック"/>
                <a:cs typeface="Arial" panose="020B0604020202020204" pitchFamily="34" charset="0"/>
              </a:rPr>
              <a:t>The rehabilitation exercise for people with brain lesion in Korea</a:t>
            </a:r>
            <a:endParaRPr lang="ja-JP" altLang="ja-JP" sz="1050" dirty="0">
              <a:latin typeface="Arial" panose="020B0604020202020204" pitchFamily="34" charset="0"/>
              <a:ea typeface="ＭＳゴシック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105FD4-5B61-4469-9E37-21AFE03B8FEA}"/>
              </a:ext>
            </a:extLst>
          </p:cNvPr>
          <p:cNvSpPr/>
          <p:nvPr/>
        </p:nvSpPr>
        <p:spPr>
          <a:xfrm>
            <a:off x="333800" y="5821493"/>
            <a:ext cx="5801156" cy="1998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727" indent="-160727">
              <a:lnSpc>
                <a:spcPts val="675"/>
              </a:lnSpc>
              <a:spcBef>
                <a:spcPts val="300"/>
              </a:spcBef>
              <a:spcAft>
                <a:spcPts val="338"/>
              </a:spcAft>
              <a:buFont typeface="Wingdings" panose="05000000000000000000" pitchFamily="2" charset="2"/>
              <a:buChar char="u"/>
            </a:pPr>
            <a:r>
              <a:rPr lang="ja-JP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花岡　正敬</a:t>
            </a:r>
            <a:r>
              <a:rPr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日本</a:t>
            </a:r>
            <a:r>
              <a:rPr lang="ja-JP" altLang="ja-JP" sz="1050" dirty="0" err="1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障がい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者スポーツトレーナー学会理事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675"/>
              </a:lnSpc>
              <a:spcBef>
                <a:spcPts val="300"/>
              </a:spcBef>
              <a:spcAft>
                <a:spcPts val="600"/>
              </a:spcAft>
            </a:pP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- </a:t>
            </a:r>
            <a:r>
              <a:rPr lang="ja-JP" altLang="ja-JP" sz="1050" dirty="0" err="1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障がい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者スポーツと起業を通して学んだ未来を切り開くコツ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60727" indent="-160727">
              <a:lnSpc>
                <a:spcPts val="675"/>
              </a:lnSpc>
              <a:spcBef>
                <a:spcPts val="300"/>
              </a:spcBef>
              <a:spcAft>
                <a:spcPts val="338"/>
              </a:spcAft>
              <a:buFont typeface="Wingdings" panose="05000000000000000000" pitchFamily="2" charset="2"/>
              <a:buChar char="u"/>
            </a:pPr>
            <a:r>
              <a:rPr lang="ja-JP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Helvetica" panose="020B0604020202020204" pitchFamily="34" charset="0"/>
              </a:rPr>
              <a:t>久岡　隆晃</a:t>
            </a:r>
            <a:r>
              <a:rPr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Helvetica" panose="020B0604020202020204" pitchFamily="34" charset="0"/>
              </a:rPr>
              <a:t> 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Helvetica" panose="020B0604020202020204" pitchFamily="34" charset="0"/>
              </a:rPr>
              <a:t>(</a:t>
            </a:r>
            <a:r>
              <a:rPr lang="ja-JP" altLang="en-US" sz="1050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Helvetica" panose="020B0604020202020204" pitchFamily="34" charset="0"/>
              </a:rPr>
              <a:t>医療</a:t>
            </a:r>
            <a:r>
              <a:rPr lang="ja-JP" altLang="ja-JP" sz="1050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Helvetica" panose="020B0604020202020204" pitchFamily="34" charset="0"/>
              </a:rPr>
              <a:t>法人社団石鎚会　京都田辺記念病院　理学療法士</a:t>
            </a:r>
            <a:r>
              <a:rPr lang="en-US" altLang="ja-JP" sz="1050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Helvetica" panose="020B0604020202020204" pitchFamily="34" charset="0"/>
              </a:rPr>
              <a:t>)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675"/>
              </a:lnSpc>
              <a:spcBef>
                <a:spcPts val="300"/>
              </a:spcBef>
              <a:spcAft>
                <a:spcPts val="600"/>
              </a:spcAft>
            </a:pP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- 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Helvetica" panose="020B0604020202020204" pitchFamily="34" charset="0"/>
              </a:rPr>
              <a:t>パラ水泳のクラシフィケーションにおける理学療法士の役割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Helvetica" panose="020B0604020202020204" pitchFamily="34" charset="0"/>
            </a:endParaRPr>
          </a:p>
          <a:p>
            <a:pPr marL="160727" indent="-160727">
              <a:spcAft>
                <a:spcPts val="338"/>
              </a:spcAft>
              <a:buFont typeface="Wingdings" panose="05000000000000000000" pitchFamily="2" charset="2"/>
              <a:buChar char="u"/>
            </a:pPr>
            <a:r>
              <a:rPr lang="ja-JP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佐藤 好</a:t>
            </a:r>
            <a:r>
              <a:rPr lang="en-US" altLang="ja-JP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国立病院機構宮城病院リハビリテーション科　作業療法士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675"/>
              </a:lnSpc>
              <a:spcBef>
                <a:spcPts val="300"/>
              </a:spcBef>
              <a:spcAft>
                <a:spcPts val="600"/>
              </a:spcAft>
            </a:pP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- 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作業療法士としてのパラ水泳支援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71450" indent="-171450">
              <a:lnSpc>
                <a:spcPts val="675"/>
              </a:lnSpc>
              <a:spcBef>
                <a:spcPts val="300"/>
              </a:spcBef>
              <a:spcAft>
                <a:spcPts val="338"/>
              </a:spcAft>
              <a:buFont typeface="Wingdings" panose="05000000000000000000" pitchFamily="2" charset="2"/>
              <a:buChar char="u"/>
            </a:pPr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令和３年度拠点共同研究者</a:t>
            </a:r>
            <a:endParaRPr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675"/>
              </a:lnSpc>
              <a:spcBef>
                <a:spcPts val="300"/>
              </a:spcBef>
              <a:spcAft>
                <a:spcPts val="338"/>
              </a:spcAft>
            </a:pP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- 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長島　緑 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千葉科学大学　看護学部）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675"/>
              </a:lnSpc>
              <a:spcBef>
                <a:spcPts val="300"/>
              </a:spcBef>
              <a:spcAft>
                <a:spcPts val="338"/>
              </a:spcAft>
            </a:pP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- 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谷口　公友（広島国際大学　総合リハビリテーション学部）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675"/>
              </a:lnSpc>
              <a:spcBef>
                <a:spcPts val="300"/>
              </a:spcBef>
              <a:spcAft>
                <a:spcPts val="338"/>
              </a:spcAft>
            </a:pP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- 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川端　浩一（宝塚医療大学　リハビリテーション学科）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ts val="675"/>
              </a:lnSpc>
              <a:spcBef>
                <a:spcPts val="300"/>
              </a:spcBef>
              <a:spcAft>
                <a:spcPts val="338"/>
              </a:spcAft>
            </a:pPr>
            <a:r>
              <a:rPr lang="en-GB" altLang="ja-JP" sz="105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- 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竹内　京子（健康教育学研究所　応用解剖学部門）　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56872A7-E6FE-4DB0-B4E8-8A579F27C04C}"/>
              </a:ext>
            </a:extLst>
          </p:cNvPr>
          <p:cNvSpPr/>
          <p:nvPr/>
        </p:nvSpPr>
        <p:spPr>
          <a:xfrm>
            <a:off x="1873957" y="2842733"/>
            <a:ext cx="4756288" cy="95795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r"/>
            <a:r>
              <a:rPr lang="ja-JP" altLang="en-US" sz="16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ＭＳ 明朝" panose="02020609040205080304" pitchFamily="17" charset="-128"/>
              </a:rPr>
              <a:t>共催</a:t>
            </a:r>
            <a:endParaRPr lang="en-US" altLang="ja-JP" sz="1600" b="1" dirty="0">
              <a:ln w="902" cap="flat" cmpd="sng" algn="ctr">
                <a:solidFill>
                  <a:srgbClr val="0A62FE">
                    <a:alpha val="55000"/>
                  </a:srgbClr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blurRad="101600" dist="76200" dir="5400000" sx="0" sy="0">
                  <a:schemeClr val="accent1">
                    <a:satMod val="190000"/>
                    <a:tint val="100000"/>
                    <a:alpha val="74000"/>
                  </a:scheme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pPr algn="r"/>
            <a:r>
              <a:rPr lang="ja-JP" altLang="en-US" sz="16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和歌山県立医科大学　リハビリテーション科</a:t>
            </a:r>
            <a:endParaRPr lang="en-US" altLang="ja-JP" sz="1600" b="1" dirty="0">
              <a:ln w="902" cap="flat" cmpd="sng" algn="ctr">
                <a:solidFill>
                  <a:srgbClr val="0A62FE">
                    <a:alpha val="55000"/>
                  </a:srgbClr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blurRad="101600" dist="76200" dir="5400000" sx="0" sy="0">
                  <a:schemeClr val="accent1">
                    <a:satMod val="190000"/>
                    <a:tint val="100000"/>
                    <a:alpha val="74000"/>
                  </a:scheme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pPr algn="r"/>
            <a:r>
              <a:rPr lang="ja-JP" altLang="en-US" sz="16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ＭＳ 明朝" panose="02020609040205080304" pitchFamily="17" charset="-128"/>
              </a:rPr>
              <a:t>リハビリテーション・スポーツ・温泉医学研究所</a:t>
            </a:r>
            <a:endParaRPr lang="en-US" altLang="ja-JP" sz="1600" b="1" dirty="0">
              <a:ln w="902" cap="flat" cmpd="sng" algn="ctr">
                <a:solidFill>
                  <a:srgbClr val="0A62FE">
                    <a:alpha val="55000"/>
                  </a:srgbClr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blurRad="101600" dist="76200" dir="5400000" sx="0" sy="0">
                  <a:schemeClr val="accent1">
                    <a:satMod val="190000"/>
                    <a:tint val="100000"/>
                    <a:alpha val="74000"/>
                  </a:scheme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ＭＳ 明朝" panose="02020609040205080304" pitchFamily="17" charset="-128"/>
            </a:endParaRPr>
          </a:p>
          <a:p>
            <a:pPr algn="r"/>
            <a:r>
              <a:rPr lang="ja-JP" altLang="en-US" sz="825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825" b="1" dirty="0">
              <a:ln w="902" cap="flat" cmpd="sng" algn="ctr">
                <a:solidFill>
                  <a:srgbClr val="0A62FE">
                    <a:alpha val="55000"/>
                  </a:srgbClr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blurRad="101600" dist="76200" dir="5400000" sx="0" sy="0">
                  <a:schemeClr val="accent1">
                    <a:satMod val="190000"/>
                    <a:tint val="100000"/>
                    <a:alpha val="74000"/>
                  </a:scheme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267DF49-573E-4B0F-82D3-C9FD6FACA851}"/>
              </a:ext>
            </a:extLst>
          </p:cNvPr>
          <p:cNvSpPr txBox="1"/>
          <p:nvPr/>
        </p:nvSpPr>
        <p:spPr>
          <a:xfrm>
            <a:off x="333800" y="8256581"/>
            <a:ext cx="424988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アクセス</a:t>
            </a:r>
            <a:endParaRPr lang="en-US" altLang="ja-JP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hangingPunct="0"/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南海和歌山市駅から徒歩約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JR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和歌山駅からバス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(0,23,24,25,42,44,52,55)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で約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分「和歌山城前」下車、徒歩約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分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FF6716E-178D-4A7D-9A2B-0A2735DDF9F9}"/>
              </a:ext>
            </a:extLst>
          </p:cNvPr>
          <p:cNvSpPr txBox="1"/>
          <p:nvPr/>
        </p:nvSpPr>
        <p:spPr>
          <a:xfrm>
            <a:off x="106508" y="8833662"/>
            <a:ext cx="6743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障害者スポーツ医科学研究拠点　</a:t>
            </a:r>
            <a:r>
              <a:rPr lang="en-US" altLang="ja-JP" sz="11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TEL: 073) 488-1932   FAX: 073) 488-1935</a:t>
            </a:r>
            <a:r>
              <a:rPr lang="en-US" altLang="ja-JP" sz="110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</a:rPr>
              <a:t>   kyoten@wakayama-med.ac.jp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A611E30-DFDB-4D01-81B8-2640CE4E71C7}"/>
              </a:ext>
            </a:extLst>
          </p:cNvPr>
          <p:cNvSpPr txBox="1"/>
          <p:nvPr/>
        </p:nvSpPr>
        <p:spPr>
          <a:xfrm>
            <a:off x="325219" y="7981097"/>
            <a:ext cx="31037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05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参加希望の</a:t>
            </a:r>
            <a:r>
              <a:rPr lang="ja-JP" altLang="en-US" sz="1050" b="1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方は下記まで</a:t>
            </a:r>
            <a:r>
              <a:rPr lang="ja-JP" altLang="en-US" sz="1050" b="1" dirty="0">
                <a:ln w="902" cap="flat" cmpd="sng" algn="ctr">
                  <a:solidFill>
                    <a:srgbClr val="0A62FE">
                      <a:alpha val="55000"/>
                    </a:srgb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01600" dist="76200" dir="5400000" sx="0" sy="0">
                    <a:schemeClr val="accent1">
                      <a:satMod val="190000"/>
                      <a:tint val="100000"/>
                      <a:alpha val="74000"/>
                    </a:schemeClr>
                  </a:outerShdw>
                </a:effectLst>
                <a:latin typeface="Times New Roman" panose="02020603050405020304" pitchFamily="18" charset="0"/>
                <a:ea typeface="ＭＳ ゴシック" panose="020B0609070205080204" pitchFamily="49" charset="-128"/>
                <a:cs typeface="ＭＳ 明朝" panose="02020609040205080304" pitchFamily="17" charset="-128"/>
              </a:rPr>
              <a:t>お申し込みください</a:t>
            </a:r>
            <a:endParaRPr kumimoji="1" lang="ja-JP" altLang="en-US" sz="105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6598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</TotalTime>
  <Words>358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ＭＳ Ｐゴシック</vt:lpstr>
      <vt:lpstr>ＭＳ ゴシック</vt:lpstr>
      <vt:lpstr>ＭＳ 明朝</vt:lpstr>
      <vt:lpstr>ＭＳゴシック</vt:lpstr>
      <vt:lpstr>游ゴシック</vt:lpstr>
      <vt:lpstr>游ゴシック Light</vt:lpstr>
      <vt:lpstr>游明朝</vt:lpstr>
      <vt:lpstr>Arial</vt:lpstr>
      <vt:lpstr>Calibri</vt:lpstr>
      <vt:lpstr>Calibri Light</vt:lpstr>
      <vt:lpstr>Helvetica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idaigenki-PC</dc:creator>
  <cp:lastModifiedBy>kyoten1</cp:lastModifiedBy>
  <cp:revision>40</cp:revision>
  <cp:lastPrinted>2022-08-16T04:06:20Z</cp:lastPrinted>
  <dcterms:created xsi:type="dcterms:W3CDTF">2022-08-12T06:58:12Z</dcterms:created>
  <dcterms:modified xsi:type="dcterms:W3CDTF">2022-08-24T07:15:03Z</dcterms:modified>
</cp:coreProperties>
</file>